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3" r:id="rId2"/>
    <p:sldId id="276" r:id="rId3"/>
    <p:sldId id="264" r:id="rId4"/>
    <p:sldId id="266" r:id="rId5"/>
    <p:sldId id="267" r:id="rId6"/>
    <p:sldId id="269" r:id="rId7"/>
    <p:sldId id="268" r:id="rId8"/>
    <p:sldId id="271" r:id="rId9"/>
    <p:sldId id="270" r:id="rId10"/>
    <p:sldId id="277" r:id="rId11"/>
    <p:sldId id="275" r:id="rId12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10628-95EB-4940-AB1C-E3B691AF41BA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BF22B-715D-4E8F-B121-380936EB78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900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0" y="457200"/>
            <a:ext cx="91440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136" y="14068"/>
            <a:ext cx="432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Quality Inspector Validation Sheet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46" y="529818"/>
            <a:ext cx="9039663" cy="62866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4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 726"/>
          <p:cNvSpPr>
            <a:spLocks noChangeArrowheads="1"/>
          </p:cNvSpPr>
          <p:nvPr/>
        </p:nvSpPr>
        <p:spPr bwMode="auto">
          <a:xfrm>
            <a:off x="4267200" y="1664849"/>
            <a:ext cx="857250" cy="155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693" tIns="34347" rIns="0" bIns="0"/>
          <a:lstStyle/>
          <a:p>
            <a:pPr marL="327025" indent="-327025" defTabSz="871538" latinLnBrk="0"/>
            <a:endParaRPr kumimoji="0" lang="ko-KR" altLang="ko-KR" sz="12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8" name="Line 27"/>
          <p:cNvSpPr>
            <a:spLocks noChangeShapeType="1"/>
          </p:cNvSpPr>
          <p:nvPr/>
        </p:nvSpPr>
        <p:spPr bwMode="auto">
          <a:xfrm>
            <a:off x="76200" y="619718"/>
            <a:ext cx="8928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lIns="68425" tIns="34212" rIns="68425" bIns="34212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59" name="직사각형 38"/>
          <p:cNvSpPr>
            <a:spLocks noChangeArrowheads="1"/>
          </p:cNvSpPr>
          <p:nvPr/>
        </p:nvSpPr>
        <p:spPr bwMode="auto">
          <a:xfrm>
            <a:off x="104353" y="697605"/>
            <a:ext cx="4391447" cy="2578995"/>
          </a:xfrm>
          <a:prstGeom prst="rect">
            <a:avLst/>
          </a:prstGeom>
          <a:noFill/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lIns="68416" tIns="34208" rIns="68416" bIns="34208" anchor="ctr"/>
          <a:lstStyle/>
          <a:p>
            <a:pPr algn="ctr" defTabSz="684213" latinLnBrk="0"/>
            <a:endParaRPr kumimoji="0" lang="ko-KR" altLang="ko-KR" sz="1800" b="0">
              <a:solidFill>
                <a:srgbClr val="C00000"/>
              </a:solidFill>
              <a:latin typeface="Arial" pitchFamily="34" charset="0"/>
              <a:ea typeface="바탕" pitchFamily="18" charset="-127"/>
              <a:cs typeface="Arial" pitchFamily="34" charset="0"/>
            </a:endParaRPr>
          </a:p>
        </p:txBody>
      </p:sp>
      <p:sp>
        <p:nvSpPr>
          <p:cNvPr id="461" name="직사각형 1062"/>
          <p:cNvSpPr>
            <a:spLocks noChangeArrowheads="1"/>
          </p:cNvSpPr>
          <p:nvPr/>
        </p:nvSpPr>
        <p:spPr bwMode="auto">
          <a:xfrm>
            <a:off x="123956" y="692502"/>
            <a:ext cx="4371844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प्राइमरी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462" name="직사각형 1063"/>
          <p:cNvSpPr>
            <a:spLocks noChangeArrowheads="1"/>
          </p:cNvSpPr>
          <p:nvPr/>
        </p:nvSpPr>
        <p:spPr bwMode="auto">
          <a:xfrm>
            <a:off x="31800" y="3276600"/>
            <a:ext cx="9036000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कार्य निर्देश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204" y="3752671"/>
            <a:ext cx="39201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टैंक में किसी भी जगह से लीकेज न हो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Agra" pitchFamily="2" charset="0"/>
              </a:rPr>
              <a:t>I (5~8 Bar)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</p:txBody>
      </p:sp>
      <p:sp>
        <p:nvSpPr>
          <p:cNvPr id="37" name="직사각형 57"/>
          <p:cNvSpPr>
            <a:spLocks noChangeArrowheads="1"/>
          </p:cNvSpPr>
          <p:nvPr/>
        </p:nvSpPr>
        <p:spPr bwMode="auto">
          <a:xfrm>
            <a:off x="2209800" y="119799"/>
            <a:ext cx="44117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ctr"/>
            <a:r>
              <a:rPr lang="hi-IN" sz="2400" b="1" dirty="0">
                <a:solidFill>
                  <a:schemeClr val="tx2"/>
                </a:solidFill>
              </a:rPr>
              <a:t>कार्यस्थल</a:t>
            </a:r>
            <a:r>
              <a:rPr lang="en-IN" sz="2400" b="1" dirty="0">
                <a:solidFill>
                  <a:schemeClr val="tx2"/>
                </a:solidFill>
              </a:rPr>
              <a:t>:-</a:t>
            </a:r>
            <a:r>
              <a:rPr lang="hi-IN" sz="2400" b="1" dirty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बिफोर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लीकेज टेस्टिंग 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7" name="직사각형 1054"/>
          <p:cNvSpPr/>
          <p:nvPr/>
        </p:nvSpPr>
        <p:spPr bwMode="auto">
          <a:xfrm>
            <a:off x="32238" y="76200"/>
            <a:ext cx="9035562" cy="6705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sz="1800" b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0800" y="160020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hi-IN" sz="1400" b="1" dirty="0" smtClean="0">
                <a:solidFill>
                  <a:schemeClr val="tx2"/>
                </a:solidFill>
              </a:rPr>
              <a:t>मिश्रीलाल </a:t>
            </a:r>
            <a:endParaRPr lang="en-IN" sz="1400" b="1" dirty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:- 2</a:t>
            </a:r>
            <a:r>
              <a:rPr lang="en-IN" sz="1400" b="1" dirty="0" smtClean="0">
                <a:solidFill>
                  <a:schemeClr val="tx2"/>
                </a:solidFill>
              </a:rPr>
              <a:t>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sp>
        <p:nvSpPr>
          <p:cNvPr id="14" name="직사각형 1062">
            <a:extLst>
              <a:ext uri="{FF2B5EF4-FFF2-40B4-BE49-F238E27FC236}">
                <a16:creationId xmlns="" xmlns:a16="http://schemas.microsoft.com/office/drawing/2014/main" id="{22991811-F078-460F-9165-1D83B85E2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703345"/>
            <a:ext cx="4479844" cy="37164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सेकण्डरी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5847E6-B28B-4475-B6A5-1AB73F8A8A83}"/>
              </a:ext>
            </a:extLst>
          </p:cNvPr>
          <p:cNvSpPr/>
          <p:nvPr/>
        </p:nvSpPr>
        <p:spPr>
          <a:xfrm>
            <a:off x="7086600" y="1600200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 smtClean="0">
                <a:solidFill>
                  <a:schemeClr val="tx2"/>
                </a:solidFill>
              </a:rPr>
              <a:t>नाम </a:t>
            </a:r>
            <a:r>
              <a:rPr lang="en-IN" sz="1400" b="1" dirty="0" smtClean="0">
                <a:solidFill>
                  <a:schemeClr val="tx2"/>
                </a:solidFill>
              </a:rPr>
              <a:t>:- 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गौरव</a:t>
            </a:r>
            <a:r>
              <a:rPr lang="hi-IN" sz="1400" b="1" dirty="0" smtClean="0">
                <a:solidFill>
                  <a:schemeClr val="tx2"/>
                </a:solidFill>
              </a:rPr>
              <a:t> </a:t>
            </a:r>
            <a:endParaRPr lang="en-IN" sz="1400" b="1" dirty="0" smtClean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 smtClean="0">
                <a:solidFill>
                  <a:schemeClr val="tx2"/>
                </a:solidFill>
              </a:rPr>
              <a:t>अनुभव</a:t>
            </a:r>
            <a:r>
              <a:rPr lang="en-IN" sz="1400" b="1" dirty="0" smtClean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1 </a:t>
            </a:r>
            <a:r>
              <a:rPr lang="hi-IN" sz="1400" b="1" dirty="0" smtClean="0">
                <a:solidFill>
                  <a:schemeClr val="tx2"/>
                </a:solidFill>
              </a:rPr>
              <a:t>साल </a:t>
            </a:r>
            <a:endParaRPr lang="hi-IN" sz="1400" b="1" dirty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7081" r="22921" b="36111"/>
          <a:stretch>
            <a:fillRect/>
          </a:stretch>
        </p:blipFill>
        <p:spPr bwMode="auto">
          <a:xfrm>
            <a:off x="990601" y="12192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886199"/>
            <a:ext cx="2717925" cy="2038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674" b="10910"/>
          <a:stretch/>
        </p:blipFill>
        <p:spPr>
          <a:xfrm>
            <a:off x="5574300" y="1219201"/>
            <a:ext cx="13598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 726"/>
          <p:cNvSpPr>
            <a:spLocks noChangeArrowheads="1"/>
          </p:cNvSpPr>
          <p:nvPr/>
        </p:nvSpPr>
        <p:spPr bwMode="auto">
          <a:xfrm>
            <a:off x="4267200" y="1664849"/>
            <a:ext cx="857250" cy="155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693" tIns="34347" rIns="0" bIns="0"/>
          <a:lstStyle/>
          <a:p>
            <a:pPr marL="327025" indent="-327025" defTabSz="871538" latinLnBrk="0"/>
            <a:endParaRPr kumimoji="0" lang="ko-KR" altLang="ko-KR" sz="12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8" name="Line 27"/>
          <p:cNvSpPr>
            <a:spLocks noChangeShapeType="1"/>
          </p:cNvSpPr>
          <p:nvPr/>
        </p:nvSpPr>
        <p:spPr bwMode="auto">
          <a:xfrm>
            <a:off x="76200" y="619718"/>
            <a:ext cx="8928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lIns="68425" tIns="34212" rIns="68425" bIns="34212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59" name="직사각형 38"/>
          <p:cNvSpPr>
            <a:spLocks noChangeArrowheads="1"/>
          </p:cNvSpPr>
          <p:nvPr/>
        </p:nvSpPr>
        <p:spPr bwMode="auto">
          <a:xfrm>
            <a:off x="104353" y="697605"/>
            <a:ext cx="4391447" cy="2578995"/>
          </a:xfrm>
          <a:prstGeom prst="rect">
            <a:avLst/>
          </a:prstGeom>
          <a:noFill/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lIns="68416" tIns="34208" rIns="68416" bIns="34208" anchor="ctr"/>
          <a:lstStyle/>
          <a:p>
            <a:pPr algn="ctr" defTabSz="684213" latinLnBrk="0"/>
            <a:endParaRPr kumimoji="0" lang="ko-KR" altLang="ko-KR" sz="1800" b="0">
              <a:solidFill>
                <a:srgbClr val="C00000"/>
              </a:solidFill>
              <a:latin typeface="Arial" pitchFamily="34" charset="0"/>
              <a:ea typeface="바탕" pitchFamily="18" charset="-127"/>
              <a:cs typeface="Arial" pitchFamily="34" charset="0"/>
            </a:endParaRPr>
          </a:p>
        </p:txBody>
      </p:sp>
      <p:sp>
        <p:nvSpPr>
          <p:cNvPr id="461" name="직사각형 1062"/>
          <p:cNvSpPr>
            <a:spLocks noChangeArrowheads="1"/>
          </p:cNvSpPr>
          <p:nvPr/>
        </p:nvSpPr>
        <p:spPr bwMode="auto">
          <a:xfrm>
            <a:off x="123956" y="692502"/>
            <a:ext cx="4371844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प्राइमरी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462" name="직사각형 1063"/>
          <p:cNvSpPr>
            <a:spLocks noChangeArrowheads="1"/>
          </p:cNvSpPr>
          <p:nvPr/>
        </p:nvSpPr>
        <p:spPr bwMode="auto">
          <a:xfrm>
            <a:off x="31800" y="3276600"/>
            <a:ext cx="9036000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कार्य निर्देश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204" y="3752671"/>
            <a:ext cx="361539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विज़ुअली पेंट कोटिंग चेकिंग (पेंट क्रैक न हो और फुला न हो)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पिन होल चेकिंग करे की टैंक में कही भी पिन होल न हो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पेंट की </a:t>
            </a:r>
            <a:r>
              <a:rPr lang="en-US" sz="2000" b="1" dirty="0" smtClean="0">
                <a:solidFill>
                  <a:schemeClr val="tx2"/>
                </a:solidFill>
                <a:latin typeface="Agra" pitchFamily="2" charset="0"/>
              </a:rPr>
              <a:t>DFT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 चेक करे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</p:txBody>
      </p:sp>
      <p:sp>
        <p:nvSpPr>
          <p:cNvPr id="37" name="직사각형 57"/>
          <p:cNvSpPr>
            <a:spLocks noChangeArrowheads="1"/>
          </p:cNvSpPr>
          <p:nvPr/>
        </p:nvSpPr>
        <p:spPr bwMode="auto">
          <a:xfrm>
            <a:off x="2849572" y="101988"/>
            <a:ext cx="32944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ctr"/>
            <a:r>
              <a:rPr lang="hi-IN" sz="2400" b="1" dirty="0">
                <a:solidFill>
                  <a:schemeClr val="tx2"/>
                </a:solidFill>
              </a:rPr>
              <a:t>कार्यस्थल</a:t>
            </a:r>
            <a:r>
              <a:rPr lang="en-IN" sz="2400" b="1" dirty="0" smtClean="0">
                <a:solidFill>
                  <a:schemeClr val="tx2"/>
                </a:solidFill>
              </a:rPr>
              <a:t>:- </a:t>
            </a:r>
            <a:r>
              <a:rPr lang="hi-IN" sz="2400" b="1" dirty="0" smtClean="0">
                <a:solidFill>
                  <a:schemeClr val="tx2"/>
                </a:solidFill>
              </a:rPr>
              <a:t>पाउडर कोटिंग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7" name="직사각형 1054"/>
          <p:cNvSpPr/>
          <p:nvPr/>
        </p:nvSpPr>
        <p:spPr bwMode="auto">
          <a:xfrm>
            <a:off x="32238" y="76200"/>
            <a:ext cx="9035562" cy="6705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sz="1800" b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0800" y="1739518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 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रजनीश</a:t>
            </a:r>
            <a:r>
              <a:rPr lang="hi-IN" sz="1400" b="1" dirty="0" smtClean="0">
                <a:solidFill>
                  <a:schemeClr val="tx2"/>
                </a:solidFill>
              </a:rPr>
              <a:t> </a:t>
            </a:r>
            <a:endParaRPr lang="en-IN" sz="1400" b="1" dirty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:- 3</a:t>
            </a:r>
            <a:r>
              <a:rPr lang="en-IN" sz="1400" b="1" dirty="0" smtClean="0">
                <a:solidFill>
                  <a:schemeClr val="tx2"/>
                </a:solidFill>
              </a:rPr>
              <a:t>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sp>
        <p:nvSpPr>
          <p:cNvPr id="14" name="직사각형 1062">
            <a:extLst>
              <a:ext uri="{FF2B5EF4-FFF2-40B4-BE49-F238E27FC236}">
                <a16:creationId xmlns="" xmlns:a16="http://schemas.microsoft.com/office/drawing/2014/main" id="{22991811-F078-460F-9165-1D83B85E2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703345"/>
            <a:ext cx="4479844" cy="37164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सेकण्डरी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5847E6-B28B-4475-B6A5-1AB73F8A8A83}"/>
              </a:ext>
            </a:extLst>
          </p:cNvPr>
          <p:cNvSpPr/>
          <p:nvPr/>
        </p:nvSpPr>
        <p:spPr>
          <a:xfrm>
            <a:off x="7086600" y="1739518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 smtClean="0">
                <a:solidFill>
                  <a:schemeClr val="tx2"/>
                </a:solidFill>
              </a:rPr>
              <a:t>:- </a:t>
            </a:r>
            <a:r>
              <a:rPr lang="en-US" sz="1400" b="1" dirty="0" smtClean="0">
                <a:solidFill>
                  <a:schemeClr val="tx2"/>
                </a:solidFill>
              </a:rPr>
              <a:t> </a:t>
            </a:r>
            <a:r>
              <a:rPr lang="hi-IN" sz="1400" b="1" dirty="0">
                <a:solidFill>
                  <a:schemeClr val="accent1">
                    <a:lumMod val="50000"/>
                  </a:schemeClr>
                </a:solidFill>
              </a:rPr>
              <a:t>विनय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IN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:- 2</a:t>
            </a:r>
            <a:r>
              <a:rPr lang="en-IN" sz="1400" b="1" dirty="0" smtClean="0">
                <a:solidFill>
                  <a:schemeClr val="tx2"/>
                </a:solidFill>
              </a:rPr>
              <a:t>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91085" y="5257800"/>
            <a:ext cx="1919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1200" dirty="0" smtClean="0">
                <a:latin typeface="Agra" pitchFamily="2" charset="0"/>
              </a:rPr>
              <a:t>विज़ुअली पेंट कोटिंग चेकिंग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728421" y="5257800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1200" dirty="0" smtClean="0">
                <a:latin typeface="Agra" pitchFamily="2" charset="0"/>
              </a:rPr>
              <a:t>पिन होल चेकिंग</a:t>
            </a:r>
            <a:endParaRPr lang="en-US" sz="1200" dirty="0" smtClean="0">
              <a:latin typeface="Agra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11163" y="5257800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1200" dirty="0" smtClean="0">
                <a:latin typeface="Agra" pitchFamily="2" charset="0"/>
              </a:rPr>
              <a:t>पेंट की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DFT</a:t>
            </a:r>
            <a:endParaRPr lang="en-US" sz="1200" dirty="0" smtClean="0">
              <a:latin typeface="Agra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55273" y="3810000"/>
            <a:ext cx="1748927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15288" y="3810000"/>
            <a:ext cx="1718712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108" y="3810000"/>
            <a:ext cx="1701692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359"/>
          <a:stretch/>
        </p:blipFill>
        <p:spPr>
          <a:xfrm>
            <a:off x="990600" y="1371600"/>
            <a:ext cx="1447799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036"/>
          <a:stretch/>
        </p:blipFill>
        <p:spPr>
          <a:xfrm>
            <a:off x="5624778" y="1371600"/>
            <a:ext cx="138562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 726"/>
          <p:cNvSpPr>
            <a:spLocks noChangeArrowheads="1"/>
          </p:cNvSpPr>
          <p:nvPr/>
        </p:nvSpPr>
        <p:spPr bwMode="auto">
          <a:xfrm>
            <a:off x="4267200" y="1664849"/>
            <a:ext cx="857250" cy="155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693" tIns="34347" rIns="0" bIns="0"/>
          <a:lstStyle/>
          <a:p>
            <a:pPr marL="327025" indent="-327025" defTabSz="871538" latinLnBrk="0"/>
            <a:endParaRPr kumimoji="0" lang="ko-KR" altLang="ko-KR" sz="12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4" name="Rectangle 726"/>
          <p:cNvSpPr>
            <a:spLocks noChangeArrowheads="1"/>
          </p:cNvSpPr>
          <p:nvPr/>
        </p:nvSpPr>
        <p:spPr bwMode="auto">
          <a:xfrm>
            <a:off x="557708" y="4930640"/>
            <a:ext cx="3511062" cy="158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693" tIns="34347" rIns="0" bIns="0"/>
          <a:lstStyle/>
          <a:p>
            <a:pPr marL="327025" indent="-327025" defTabSz="871538" latinLnBrk="0"/>
            <a:endParaRPr kumimoji="0" lang="en-US" altLang="ko-KR" sz="13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27025" indent="-327025" defTabSz="871538" latinLnBrk="0"/>
            <a:endParaRPr kumimoji="0" lang="en-US" altLang="ko-KR" sz="13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8" name="Line 27"/>
          <p:cNvSpPr>
            <a:spLocks noChangeShapeType="1"/>
          </p:cNvSpPr>
          <p:nvPr/>
        </p:nvSpPr>
        <p:spPr bwMode="auto">
          <a:xfrm>
            <a:off x="76200" y="619718"/>
            <a:ext cx="8928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lIns="68425" tIns="34212" rIns="68425" bIns="34212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59" name="직사각형 38"/>
          <p:cNvSpPr>
            <a:spLocks noChangeArrowheads="1"/>
          </p:cNvSpPr>
          <p:nvPr/>
        </p:nvSpPr>
        <p:spPr bwMode="auto">
          <a:xfrm>
            <a:off x="104353" y="697605"/>
            <a:ext cx="4391447" cy="2578995"/>
          </a:xfrm>
          <a:prstGeom prst="rect">
            <a:avLst/>
          </a:prstGeom>
          <a:noFill/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lIns="68416" tIns="34208" rIns="68416" bIns="34208" anchor="ctr"/>
          <a:lstStyle/>
          <a:p>
            <a:pPr algn="ctr" defTabSz="684213" latinLnBrk="0"/>
            <a:endParaRPr kumimoji="0" lang="ko-KR" altLang="ko-KR" sz="1800" b="0">
              <a:solidFill>
                <a:srgbClr val="C00000"/>
              </a:solidFill>
              <a:latin typeface="Arial" pitchFamily="34" charset="0"/>
              <a:ea typeface="바탕" pitchFamily="18" charset="-127"/>
              <a:cs typeface="Arial" pitchFamily="34" charset="0"/>
            </a:endParaRPr>
          </a:p>
        </p:txBody>
      </p:sp>
      <p:sp>
        <p:nvSpPr>
          <p:cNvPr id="461" name="직사각형 1062"/>
          <p:cNvSpPr>
            <a:spLocks noChangeArrowheads="1"/>
          </p:cNvSpPr>
          <p:nvPr/>
        </p:nvSpPr>
        <p:spPr bwMode="auto">
          <a:xfrm>
            <a:off x="123956" y="692502"/>
            <a:ext cx="4371844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प्राइमरी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462" name="직사각형 1063"/>
          <p:cNvSpPr>
            <a:spLocks noChangeArrowheads="1"/>
          </p:cNvSpPr>
          <p:nvPr/>
        </p:nvSpPr>
        <p:spPr bwMode="auto">
          <a:xfrm>
            <a:off x="31800" y="3276600"/>
            <a:ext cx="9036000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कार्य निर्देश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204" y="3685736"/>
            <a:ext cx="41347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100 % 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हाई वोल्टेज 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I</a:t>
            </a:r>
          </a:p>
          <a:p>
            <a:pPr marL="514350" indent="-514350">
              <a:buAutoNum type="arabicPeriod"/>
            </a:pP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100 % 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इंसुलेशन रेजिस्टेंस 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I</a:t>
            </a:r>
            <a:endParaRPr lang="en-IN" b="1" dirty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AutoNum type="arabicPeriod"/>
            </a:pPr>
            <a:r>
              <a:rPr lang="en-IN" b="1" dirty="0" smtClean="0">
                <a:solidFill>
                  <a:schemeClr val="tx2"/>
                </a:solidFill>
                <a:latin typeface="Agra" pitchFamily="2" charset="0"/>
              </a:rPr>
              <a:t>100%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रेजिस्टेंस 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I</a:t>
            </a:r>
            <a:endParaRPr lang="en-IN" b="1" dirty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FontTx/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विज़ुअल  टेस्टिंग ( ऍम जी  रोड क्लैंप मिसिंग ना हो, थर्मोस्टेट &amp; कट आउट को एलिमेंट पॉकेट में सही से फिक्स होना चाहिए) </a:t>
            </a:r>
            <a:r>
              <a:rPr lang="hi-IN" b="1" dirty="0">
                <a:solidFill>
                  <a:schemeClr val="tx2"/>
                </a:solidFill>
                <a:latin typeface="Agra" pitchFamily="2" charset="0"/>
              </a:rPr>
              <a:t>/</a:t>
            </a:r>
            <a:endParaRPr lang="en-IN" b="1" dirty="0">
              <a:solidFill>
                <a:schemeClr val="tx2"/>
              </a:solidFill>
              <a:latin typeface="Agra" pitchFamily="2" charset="0"/>
            </a:endParaRPr>
          </a:p>
        </p:txBody>
      </p:sp>
      <p:sp>
        <p:nvSpPr>
          <p:cNvPr id="37" name="직사각형 57"/>
          <p:cNvSpPr>
            <a:spLocks noChangeArrowheads="1"/>
          </p:cNvSpPr>
          <p:nvPr/>
        </p:nvSpPr>
        <p:spPr bwMode="auto">
          <a:xfrm>
            <a:off x="2667000" y="147935"/>
            <a:ext cx="37176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/>
            <a:r>
              <a:rPr lang="hi-IN" sz="2400" b="1" dirty="0">
                <a:solidFill>
                  <a:schemeClr val="tx2"/>
                </a:solidFill>
              </a:rPr>
              <a:t>कार्यस्थल</a:t>
            </a:r>
            <a:r>
              <a:rPr lang="en-IN" sz="2400" b="1" dirty="0">
                <a:solidFill>
                  <a:schemeClr val="tx2"/>
                </a:solidFill>
              </a:rPr>
              <a:t>:-</a:t>
            </a:r>
            <a:r>
              <a:rPr lang="hi-IN" sz="2400" b="1" dirty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एलिमेंट टेस्टिंग 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7" name="직사각형 1054"/>
          <p:cNvSpPr/>
          <p:nvPr/>
        </p:nvSpPr>
        <p:spPr bwMode="auto">
          <a:xfrm>
            <a:off x="32238" y="76200"/>
            <a:ext cx="9035562" cy="6705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sz="1800" b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0800" y="1743622"/>
            <a:ext cx="167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hi-IN" sz="1400" b="1" dirty="0" smtClean="0">
                <a:solidFill>
                  <a:schemeClr val="tx2">
                    <a:lumMod val="75000"/>
                  </a:schemeClr>
                </a:solidFill>
              </a:rPr>
              <a:t>मोहित </a:t>
            </a:r>
            <a:r>
              <a:rPr lang="hi-IN" sz="1400" b="1" dirty="0">
                <a:solidFill>
                  <a:schemeClr val="tx2">
                    <a:lumMod val="75000"/>
                  </a:schemeClr>
                </a:solidFill>
              </a:rPr>
              <a:t>राणा</a:t>
            </a:r>
            <a:r>
              <a:rPr lang="hi-IN" sz="1400" b="1" dirty="0" smtClean="0">
                <a:solidFill>
                  <a:schemeClr val="tx2">
                    <a:lumMod val="75000"/>
                  </a:schemeClr>
                </a:solidFill>
              </a:rPr>
              <a:t>   </a:t>
            </a:r>
            <a:endParaRPr lang="en-IN" sz="14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1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sp>
        <p:nvSpPr>
          <p:cNvPr id="14" name="직사각형 1062">
            <a:extLst>
              <a:ext uri="{FF2B5EF4-FFF2-40B4-BE49-F238E27FC236}">
                <a16:creationId xmlns="" xmlns:a16="http://schemas.microsoft.com/office/drawing/2014/main" id="{22991811-F078-460F-9165-1D83B85E2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703345"/>
            <a:ext cx="4479844" cy="37164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सेकण्डरी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5847E6-B28B-4475-B6A5-1AB73F8A8A83}"/>
              </a:ext>
            </a:extLst>
          </p:cNvPr>
          <p:cNvSpPr/>
          <p:nvPr/>
        </p:nvSpPr>
        <p:spPr>
          <a:xfrm>
            <a:off x="7086599" y="1743622"/>
            <a:ext cx="14844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accent1">
                    <a:lumMod val="50000"/>
                  </a:schemeClr>
                </a:solidFill>
              </a:rPr>
              <a:t>नाम 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</a:rPr>
              <a:t>:- 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सोनू </a:t>
            </a:r>
            <a:r>
              <a:rPr lang="hi-IN" sz="1400" b="1" dirty="0">
                <a:solidFill>
                  <a:schemeClr val="accent1">
                    <a:lumMod val="50000"/>
                  </a:schemeClr>
                </a:solidFill>
              </a:rPr>
              <a:t>सिंह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endParaRPr lang="en-IN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1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549190" y="3204411"/>
            <a:ext cx="914400" cy="197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 flipH="1">
            <a:off x="6553199" y="4191001"/>
            <a:ext cx="914400" cy="198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6553200" y="5223804"/>
            <a:ext cx="914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7910732" y="3928404"/>
            <a:ext cx="121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1100" dirty="0" smtClean="0"/>
              <a:t>स्पाइरल एलिमेंट</a:t>
            </a:r>
            <a:endParaRPr lang="en-US" sz="1100" dirty="0" smtClean="0"/>
          </a:p>
          <a:p>
            <a:pPr algn="ctr"/>
            <a:r>
              <a:rPr lang="en-US" sz="1100" dirty="0" smtClean="0"/>
              <a:t>10/15 Ltr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8077200" y="4953000"/>
            <a:ext cx="987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i-IN" sz="1100" dirty="0" smtClean="0"/>
              <a:t>स्ट्रैट एलिमेंट </a:t>
            </a:r>
            <a:endParaRPr lang="en-US" sz="1100" dirty="0" smtClean="0"/>
          </a:p>
          <a:p>
            <a:pPr algn="ctr"/>
            <a:r>
              <a:rPr lang="en-US" sz="1100" dirty="0" smtClean="0"/>
              <a:t>25 Ltr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952937" y="5774784"/>
            <a:ext cx="114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1200" dirty="0" smtClean="0"/>
              <a:t>जे टाइप एलिमेंट</a:t>
            </a:r>
            <a:endParaRPr lang="en-US" sz="1200" dirty="0" smtClean="0"/>
          </a:p>
          <a:p>
            <a:pPr algn="ctr"/>
            <a:r>
              <a:rPr lang="en-US" sz="1200" dirty="0" smtClean="0"/>
              <a:t>10/15/25 Ltr Qube Model</a:t>
            </a:r>
            <a:endParaRPr lang="en-US" sz="1200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3733800"/>
            <a:ext cx="1752600" cy="1397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4191000" y="5181600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1100" dirty="0" smtClean="0"/>
              <a:t>टेस्टिंग इंस्ट्रूमेंट</a:t>
            </a:r>
            <a:endParaRPr lang="en-US" sz="1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643" b="16357"/>
          <a:stretch/>
        </p:blipFill>
        <p:spPr>
          <a:xfrm>
            <a:off x="1066800" y="1319432"/>
            <a:ext cx="1371600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07" t="30707" b="29141"/>
          <a:stretch/>
        </p:blipFill>
        <p:spPr>
          <a:xfrm>
            <a:off x="5527965" y="1319433"/>
            <a:ext cx="140623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 726"/>
          <p:cNvSpPr>
            <a:spLocks noChangeArrowheads="1"/>
          </p:cNvSpPr>
          <p:nvPr/>
        </p:nvSpPr>
        <p:spPr bwMode="auto">
          <a:xfrm>
            <a:off x="4267200" y="1664849"/>
            <a:ext cx="857250" cy="155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693" tIns="34347" rIns="0" bIns="0"/>
          <a:lstStyle/>
          <a:p>
            <a:pPr marL="327025" indent="-327025" defTabSz="871538" latinLnBrk="0"/>
            <a:endParaRPr kumimoji="0" lang="ko-KR" altLang="ko-KR" sz="12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4" name="Rectangle 726"/>
          <p:cNvSpPr>
            <a:spLocks noChangeArrowheads="1"/>
          </p:cNvSpPr>
          <p:nvPr/>
        </p:nvSpPr>
        <p:spPr bwMode="auto">
          <a:xfrm>
            <a:off x="557708" y="4930640"/>
            <a:ext cx="3511062" cy="158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693" tIns="34347" rIns="0" bIns="0"/>
          <a:lstStyle/>
          <a:p>
            <a:pPr marL="327025" indent="-327025" defTabSz="871538" latinLnBrk="0"/>
            <a:endParaRPr kumimoji="0" lang="en-US" altLang="ko-KR" sz="13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27025" indent="-327025" defTabSz="871538" latinLnBrk="0"/>
            <a:endParaRPr kumimoji="0" lang="en-US" altLang="ko-KR" sz="13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8" name="Line 27"/>
          <p:cNvSpPr>
            <a:spLocks noChangeShapeType="1"/>
          </p:cNvSpPr>
          <p:nvPr/>
        </p:nvSpPr>
        <p:spPr bwMode="auto">
          <a:xfrm>
            <a:off x="76200" y="619718"/>
            <a:ext cx="8928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lIns="68425" tIns="34212" rIns="68425" bIns="34212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59" name="직사각형 38"/>
          <p:cNvSpPr>
            <a:spLocks noChangeArrowheads="1"/>
          </p:cNvSpPr>
          <p:nvPr/>
        </p:nvSpPr>
        <p:spPr bwMode="auto">
          <a:xfrm>
            <a:off x="104353" y="697605"/>
            <a:ext cx="4391447" cy="2578995"/>
          </a:xfrm>
          <a:prstGeom prst="rect">
            <a:avLst/>
          </a:prstGeom>
          <a:noFill/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lIns="68416" tIns="34208" rIns="68416" bIns="34208" anchor="ctr"/>
          <a:lstStyle/>
          <a:p>
            <a:pPr algn="ctr" defTabSz="684213" latinLnBrk="0"/>
            <a:endParaRPr kumimoji="0" lang="ko-KR" altLang="ko-KR" sz="1800" b="0">
              <a:solidFill>
                <a:srgbClr val="C00000"/>
              </a:solidFill>
              <a:latin typeface="Arial" pitchFamily="34" charset="0"/>
              <a:ea typeface="바탕" pitchFamily="18" charset="-127"/>
              <a:cs typeface="Arial" pitchFamily="34" charset="0"/>
            </a:endParaRPr>
          </a:p>
        </p:txBody>
      </p:sp>
      <p:sp>
        <p:nvSpPr>
          <p:cNvPr id="461" name="직사각형 1062"/>
          <p:cNvSpPr>
            <a:spLocks noChangeArrowheads="1"/>
          </p:cNvSpPr>
          <p:nvPr/>
        </p:nvSpPr>
        <p:spPr bwMode="auto">
          <a:xfrm>
            <a:off x="123956" y="692502"/>
            <a:ext cx="4371844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प्राइमरी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462" name="직사각형 1063"/>
          <p:cNvSpPr>
            <a:spLocks noChangeArrowheads="1"/>
          </p:cNvSpPr>
          <p:nvPr/>
        </p:nvSpPr>
        <p:spPr bwMode="auto">
          <a:xfrm>
            <a:off x="31800" y="3276600"/>
            <a:ext cx="9036000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कार्य निर्देश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204" y="3685736"/>
            <a:ext cx="392019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100 %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कट आउट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I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AutoNum type="arabicPeriod"/>
            </a:pP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100 %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थर्मोस्टेट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I</a:t>
            </a:r>
            <a:endParaRPr lang="en-IN" b="1" dirty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FontTx/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कट आउट विज़ुअल टेस्टिंग 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(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कट आउट पर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Agra" pitchFamily="2" charset="0"/>
              </a:rPr>
              <a:t>Crompton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 और </a:t>
            </a:r>
            <a:r>
              <a:rPr lang="en-US" sz="2400" b="1" dirty="0" smtClean="0">
                <a:solidFill>
                  <a:schemeClr val="tx2"/>
                </a:solidFill>
                <a:latin typeface="Agra" pitchFamily="2" charset="0"/>
              </a:rPr>
              <a:t>AI 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प्रिंटेड होना चाहिए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,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पुश बटन और बॉडी डैमेज न हो )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FontTx/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थर्मोस्टेट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विज़ुअल 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(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वायर कटा न हो और सेंसर टुटा न हो 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)</a:t>
            </a:r>
            <a:endParaRPr lang="en-IN" b="1" dirty="0">
              <a:solidFill>
                <a:schemeClr val="tx2"/>
              </a:solidFill>
              <a:latin typeface="Agra" pitchFamily="2" charset="0"/>
            </a:endParaRPr>
          </a:p>
        </p:txBody>
      </p:sp>
      <p:sp>
        <p:nvSpPr>
          <p:cNvPr id="37" name="직사각형 57"/>
          <p:cNvSpPr>
            <a:spLocks noChangeArrowheads="1"/>
          </p:cNvSpPr>
          <p:nvPr/>
        </p:nvSpPr>
        <p:spPr bwMode="auto">
          <a:xfrm>
            <a:off x="1413804" y="147935"/>
            <a:ext cx="61863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ctr"/>
            <a:r>
              <a:rPr lang="hi-IN" sz="2400" b="1" dirty="0">
                <a:solidFill>
                  <a:schemeClr val="tx2"/>
                </a:solidFill>
              </a:rPr>
              <a:t>कार्यस्थल</a:t>
            </a:r>
            <a:r>
              <a:rPr lang="en-IN" sz="2400" b="1" dirty="0">
                <a:solidFill>
                  <a:schemeClr val="tx2"/>
                </a:solidFill>
              </a:rPr>
              <a:t>:-</a:t>
            </a:r>
            <a:r>
              <a:rPr lang="hi-IN" sz="2400" b="1" dirty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कट आउट और थेरोमोस्टाट टेस्टिंग 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7" name="직사각형 1054"/>
          <p:cNvSpPr/>
          <p:nvPr/>
        </p:nvSpPr>
        <p:spPr bwMode="auto">
          <a:xfrm>
            <a:off x="32238" y="76200"/>
            <a:ext cx="9035562" cy="6705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sz="1800" b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0800" y="1750656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नाम </a:t>
            </a:r>
            <a:r>
              <a:rPr lang="en-IN" sz="1400" b="1" dirty="0" smtClean="0">
                <a:solidFill>
                  <a:schemeClr val="accent1">
                    <a:lumMod val="50000"/>
                  </a:schemeClr>
                </a:solidFill>
              </a:rPr>
              <a:t>:- 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सोनू   </a:t>
            </a:r>
            <a:endParaRPr lang="en-IN" sz="1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/>
            <a:r>
              <a:rPr lang="hi-IN" sz="1400" b="1" dirty="0" smtClean="0">
                <a:solidFill>
                  <a:schemeClr val="tx2"/>
                </a:solidFill>
              </a:rPr>
              <a:t>अनुभव</a:t>
            </a:r>
            <a:r>
              <a:rPr lang="en-IN" sz="1400" b="1" dirty="0" smtClean="0">
                <a:solidFill>
                  <a:schemeClr val="tx2"/>
                </a:solidFill>
              </a:rPr>
              <a:t>:- 1 </a:t>
            </a:r>
            <a:r>
              <a:rPr lang="hi-IN" sz="1400" b="1" dirty="0" smtClean="0">
                <a:solidFill>
                  <a:schemeClr val="tx2"/>
                </a:solidFill>
              </a:rPr>
              <a:t>साल </a:t>
            </a:r>
            <a:endParaRPr lang="hi-IN" sz="1400" b="1" dirty="0">
              <a:solidFill>
                <a:schemeClr val="tx2"/>
              </a:solidFill>
            </a:endParaRPr>
          </a:p>
        </p:txBody>
      </p:sp>
      <p:sp>
        <p:nvSpPr>
          <p:cNvPr id="14" name="직사각형 1062">
            <a:extLst>
              <a:ext uri="{FF2B5EF4-FFF2-40B4-BE49-F238E27FC236}">
                <a16:creationId xmlns="" xmlns:a16="http://schemas.microsoft.com/office/drawing/2014/main" id="{22991811-F078-460F-9165-1D83B85E2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703345"/>
            <a:ext cx="4479844" cy="37164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सेकण्डरी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5847E6-B28B-4475-B6A5-1AB73F8A8A83}"/>
              </a:ext>
            </a:extLst>
          </p:cNvPr>
          <p:cNvSpPr/>
          <p:nvPr/>
        </p:nvSpPr>
        <p:spPr>
          <a:xfrm>
            <a:off x="7086600" y="1750656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 smtClean="0">
                <a:solidFill>
                  <a:schemeClr val="tx2"/>
                </a:solidFill>
              </a:rPr>
              <a:t>:-</a:t>
            </a:r>
            <a:r>
              <a:rPr lang="en-IN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i-IN" sz="1400" b="1" dirty="0">
                <a:solidFill>
                  <a:schemeClr val="accent1">
                    <a:lumMod val="50000"/>
                  </a:schemeClr>
                </a:solidFill>
              </a:rPr>
              <a:t>मोहित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IN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1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6878" t="43340" r="11238" b="43324"/>
          <a:stretch>
            <a:fillRect/>
          </a:stretch>
        </p:blipFill>
        <p:spPr bwMode="auto">
          <a:xfrm>
            <a:off x="6096000" y="3810000"/>
            <a:ext cx="1828800" cy="53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22490" t="32488" r="25628" b="28338"/>
          <a:stretch>
            <a:fillRect/>
          </a:stretch>
        </p:blipFill>
        <p:spPr bwMode="auto">
          <a:xfrm>
            <a:off x="6096000" y="5105400"/>
            <a:ext cx="148022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 l="37506" t="19990" r="36656" b="10626"/>
          <a:stretch>
            <a:fillRect/>
          </a:stretch>
        </p:blipFill>
        <p:spPr bwMode="auto">
          <a:xfrm rot="5400000">
            <a:off x="6781800" y="3810000"/>
            <a:ext cx="457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 l="8333" r="10421" b="11111"/>
          <a:stretch>
            <a:fillRect/>
          </a:stretch>
        </p:blipFill>
        <p:spPr bwMode="auto">
          <a:xfrm>
            <a:off x="3934264" y="3810000"/>
            <a:ext cx="2057400" cy="1688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7909440" y="3829928"/>
            <a:ext cx="121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1100" dirty="0" smtClean="0"/>
              <a:t>कट आउट</a:t>
            </a:r>
            <a:r>
              <a:rPr lang="en-US" sz="1100" dirty="0" smtClean="0"/>
              <a:t> </a:t>
            </a:r>
          </a:p>
          <a:p>
            <a:pPr algn="ctr"/>
            <a:r>
              <a:rPr lang="en-US" sz="1100" dirty="0" smtClean="0"/>
              <a:t>11 inch</a:t>
            </a:r>
          </a:p>
          <a:p>
            <a:pPr algn="ctr"/>
            <a:r>
              <a:rPr lang="en-US" sz="1100" dirty="0" smtClean="0"/>
              <a:t>25 Ltr Model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7894081" y="4419600"/>
            <a:ext cx="12499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1100" dirty="0" smtClean="0"/>
              <a:t>कट आउट</a:t>
            </a:r>
            <a:endParaRPr lang="en-US" sz="1100" dirty="0" smtClean="0"/>
          </a:p>
          <a:p>
            <a:pPr algn="ctr"/>
            <a:r>
              <a:rPr lang="en-US" sz="1100" dirty="0" smtClean="0"/>
              <a:t>7 Inch</a:t>
            </a:r>
          </a:p>
          <a:p>
            <a:pPr algn="ctr"/>
            <a:r>
              <a:rPr lang="en-US" sz="1100" dirty="0" smtClean="0"/>
              <a:t>10/15 Ltr Model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8001001" y="5410200"/>
            <a:ext cx="1142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1100" dirty="0" smtClean="0"/>
              <a:t>थर्मोस्टेट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4343400" y="5562600"/>
            <a:ext cx="1142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1100" dirty="0" smtClean="0"/>
              <a:t>थर्मोस्टेट</a:t>
            </a:r>
            <a:r>
              <a:rPr lang="en-US" sz="1100" dirty="0" smtClean="0"/>
              <a:t>  </a:t>
            </a:r>
            <a:r>
              <a:rPr lang="hi-IN" sz="1100" dirty="0" smtClean="0"/>
              <a:t>बाथ </a:t>
            </a:r>
            <a:endParaRPr lang="en-US" sz="1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910" r="6248" b="19173"/>
          <a:stretch/>
        </p:blipFill>
        <p:spPr>
          <a:xfrm>
            <a:off x="1268162" y="1371600"/>
            <a:ext cx="1322638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439" t="3205" r="-1121" b="13570"/>
          <a:stretch/>
        </p:blipFill>
        <p:spPr>
          <a:xfrm>
            <a:off x="5818911" y="1326466"/>
            <a:ext cx="126769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 726"/>
          <p:cNvSpPr>
            <a:spLocks noChangeArrowheads="1"/>
          </p:cNvSpPr>
          <p:nvPr/>
        </p:nvSpPr>
        <p:spPr bwMode="auto">
          <a:xfrm>
            <a:off x="4267200" y="1664849"/>
            <a:ext cx="857250" cy="155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693" tIns="34347" rIns="0" bIns="0"/>
          <a:lstStyle/>
          <a:p>
            <a:pPr marL="327025" indent="-327025" defTabSz="871538" latinLnBrk="0"/>
            <a:endParaRPr kumimoji="0" lang="ko-KR" altLang="ko-KR" sz="12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8" name="Line 27"/>
          <p:cNvSpPr>
            <a:spLocks noChangeShapeType="1"/>
          </p:cNvSpPr>
          <p:nvPr/>
        </p:nvSpPr>
        <p:spPr bwMode="auto">
          <a:xfrm>
            <a:off x="76200" y="619718"/>
            <a:ext cx="8928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lIns="68425" tIns="34212" rIns="68425" bIns="34212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59" name="직사각형 38"/>
          <p:cNvSpPr>
            <a:spLocks noChangeArrowheads="1"/>
          </p:cNvSpPr>
          <p:nvPr/>
        </p:nvSpPr>
        <p:spPr bwMode="auto">
          <a:xfrm>
            <a:off x="104353" y="697605"/>
            <a:ext cx="4391447" cy="2578995"/>
          </a:xfrm>
          <a:prstGeom prst="rect">
            <a:avLst/>
          </a:prstGeom>
          <a:noFill/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lIns="68416" tIns="34208" rIns="68416" bIns="34208" anchor="ctr"/>
          <a:lstStyle/>
          <a:p>
            <a:pPr algn="ctr" defTabSz="684213" latinLnBrk="0"/>
            <a:endParaRPr kumimoji="0" lang="ko-KR" altLang="ko-KR" sz="1800" b="0">
              <a:solidFill>
                <a:srgbClr val="C00000"/>
              </a:solidFill>
              <a:latin typeface="Arial" pitchFamily="34" charset="0"/>
              <a:ea typeface="바탕" pitchFamily="18" charset="-127"/>
              <a:cs typeface="Arial" pitchFamily="34" charset="0"/>
            </a:endParaRPr>
          </a:p>
        </p:txBody>
      </p:sp>
      <p:sp>
        <p:nvSpPr>
          <p:cNvPr id="461" name="직사각형 1062"/>
          <p:cNvSpPr>
            <a:spLocks noChangeArrowheads="1"/>
          </p:cNvSpPr>
          <p:nvPr/>
        </p:nvSpPr>
        <p:spPr bwMode="auto">
          <a:xfrm>
            <a:off x="123956" y="692502"/>
            <a:ext cx="4371844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प्राइमरी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462" name="직사각형 1063"/>
          <p:cNvSpPr>
            <a:spLocks noChangeArrowheads="1"/>
          </p:cNvSpPr>
          <p:nvPr/>
        </p:nvSpPr>
        <p:spPr bwMode="auto">
          <a:xfrm>
            <a:off x="31800" y="3276600"/>
            <a:ext cx="9036000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कार्य निर्देश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204" y="3685736"/>
            <a:ext cx="4072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100 % 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हाई वोल्टेज 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I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AutoNum type="arabicPeriod"/>
            </a:pP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100 % 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इंसुलेशन रेजिस्टेंस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I</a:t>
            </a:r>
            <a:endParaRPr lang="en-IN" b="1" dirty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FontTx/>
              <a:buAutoNum type="arabicPeriod"/>
            </a:pP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100 % 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वाटेज 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I</a:t>
            </a:r>
          </a:p>
        </p:txBody>
      </p:sp>
      <p:sp>
        <p:nvSpPr>
          <p:cNvPr id="37" name="직사각형 57"/>
          <p:cNvSpPr>
            <a:spLocks noChangeArrowheads="1"/>
          </p:cNvSpPr>
          <p:nvPr/>
        </p:nvSpPr>
        <p:spPr bwMode="auto">
          <a:xfrm>
            <a:off x="1538068" y="119799"/>
            <a:ext cx="58714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ctr"/>
            <a:r>
              <a:rPr lang="hi-IN" sz="2400" b="1" dirty="0">
                <a:solidFill>
                  <a:schemeClr val="tx2"/>
                </a:solidFill>
              </a:rPr>
              <a:t>कार्यस्थल</a:t>
            </a:r>
            <a:r>
              <a:rPr lang="en-IN" sz="2400" b="1" dirty="0">
                <a:solidFill>
                  <a:schemeClr val="tx2"/>
                </a:solidFill>
              </a:rPr>
              <a:t>:-</a:t>
            </a:r>
            <a:r>
              <a:rPr lang="hi-IN" sz="2400" b="1" dirty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सेफ्टी टेस्टिंग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असेंबली लाइन </a:t>
            </a:r>
            <a:r>
              <a:rPr lang="en-US" sz="2400" b="1" dirty="0" smtClean="0">
                <a:solidFill>
                  <a:schemeClr val="tx2"/>
                </a:solidFill>
              </a:rPr>
              <a:t>1</a:t>
            </a:r>
            <a:r>
              <a:rPr lang="en-US" sz="2400" b="1" baseline="30000" dirty="0" smtClean="0">
                <a:solidFill>
                  <a:schemeClr val="tx2"/>
                </a:solidFill>
              </a:rPr>
              <a:t>st</a:t>
            </a:r>
            <a:r>
              <a:rPr lang="hi-IN" sz="2400" b="1" dirty="0" smtClean="0">
                <a:solidFill>
                  <a:schemeClr val="tx2"/>
                </a:solidFill>
              </a:rPr>
              <a:t> 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7" name="직사각형 1054"/>
          <p:cNvSpPr/>
          <p:nvPr/>
        </p:nvSpPr>
        <p:spPr bwMode="auto">
          <a:xfrm>
            <a:off x="32238" y="76200"/>
            <a:ext cx="9035562" cy="6705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sz="1800" b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0800" y="1750546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 </a:t>
            </a:r>
            <a:r>
              <a:rPr lang="hi-IN" sz="1400" b="1" dirty="0" smtClean="0">
                <a:solidFill>
                  <a:schemeClr val="tx2"/>
                </a:solidFill>
              </a:rPr>
              <a:t>शेर सिंह </a:t>
            </a:r>
            <a:endParaRPr lang="en-IN" sz="1400" b="1" dirty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2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sp>
        <p:nvSpPr>
          <p:cNvPr id="14" name="직사각형 1062">
            <a:extLst>
              <a:ext uri="{FF2B5EF4-FFF2-40B4-BE49-F238E27FC236}">
                <a16:creationId xmlns="" xmlns:a16="http://schemas.microsoft.com/office/drawing/2014/main" id="{22991811-F078-460F-9165-1D83B85E2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703345"/>
            <a:ext cx="4479844" cy="37164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सेकण्डरी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5847E6-B28B-4475-B6A5-1AB73F8A8A83}"/>
              </a:ext>
            </a:extLst>
          </p:cNvPr>
          <p:cNvSpPr/>
          <p:nvPr/>
        </p:nvSpPr>
        <p:spPr>
          <a:xfrm>
            <a:off x="7086599" y="1750546"/>
            <a:ext cx="1600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 smtClean="0">
                <a:solidFill>
                  <a:schemeClr val="tx2"/>
                </a:solidFill>
              </a:rPr>
              <a:t>:- 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नंद </a:t>
            </a:r>
            <a:r>
              <a:rPr lang="hi-IN" sz="1400" b="1" dirty="0">
                <a:solidFill>
                  <a:schemeClr val="accent1">
                    <a:lumMod val="50000"/>
                  </a:schemeClr>
                </a:solidFill>
              </a:rPr>
              <a:t>किशोर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endParaRPr lang="en-IN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:- 2</a:t>
            </a:r>
            <a:r>
              <a:rPr lang="en-IN" sz="1400" b="1" dirty="0" smtClean="0">
                <a:solidFill>
                  <a:schemeClr val="tx2"/>
                </a:solidFill>
              </a:rPr>
              <a:t>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57999" y="5791200"/>
            <a:ext cx="1142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1100" dirty="0" smtClean="0"/>
              <a:t>कण्ट्रोल पैनल</a:t>
            </a:r>
            <a:endParaRPr lang="en-US" sz="11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10000"/>
            <a:ext cx="2590799" cy="194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l="22223" t="11053" r="18515" b="30613"/>
          <a:stretch>
            <a:fillRect/>
          </a:stretch>
        </p:blipFill>
        <p:spPr bwMode="auto">
          <a:xfrm>
            <a:off x="1143000" y="1326356"/>
            <a:ext cx="138684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5000" y="1318708"/>
            <a:ext cx="1371600" cy="133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 726"/>
          <p:cNvSpPr>
            <a:spLocks noChangeArrowheads="1"/>
          </p:cNvSpPr>
          <p:nvPr/>
        </p:nvSpPr>
        <p:spPr bwMode="auto">
          <a:xfrm>
            <a:off x="4267200" y="1664849"/>
            <a:ext cx="857250" cy="155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693" tIns="34347" rIns="0" bIns="0"/>
          <a:lstStyle/>
          <a:p>
            <a:pPr marL="327025" indent="-327025" defTabSz="871538" latinLnBrk="0"/>
            <a:endParaRPr kumimoji="0" lang="ko-KR" altLang="ko-KR" sz="12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8" name="Line 27"/>
          <p:cNvSpPr>
            <a:spLocks noChangeShapeType="1"/>
          </p:cNvSpPr>
          <p:nvPr/>
        </p:nvSpPr>
        <p:spPr bwMode="auto">
          <a:xfrm>
            <a:off x="76200" y="619718"/>
            <a:ext cx="8928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lIns="68425" tIns="34212" rIns="68425" bIns="34212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59" name="직사각형 38"/>
          <p:cNvSpPr>
            <a:spLocks noChangeArrowheads="1"/>
          </p:cNvSpPr>
          <p:nvPr/>
        </p:nvSpPr>
        <p:spPr bwMode="auto">
          <a:xfrm>
            <a:off x="104353" y="697605"/>
            <a:ext cx="4391447" cy="2578995"/>
          </a:xfrm>
          <a:prstGeom prst="rect">
            <a:avLst/>
          </a:prstGeom>
          <a:noFill/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lIns="68416" tIns="34208" rIns="68416" bIns="34208" anchor="ctr"/>
          <a:lstStyle/>
          <a:p>
            <a:pPr algn="ctr" defTabSz="684213" latinLnBrk="0"/>
            <a:endParaRPr kumimoji="0" lang="ko-KR" altLang="ko-KR" sz="1800" b="0">
              <a:solidFill>
                <a:srgbClr val="C00000"/>
              </a:solidFill>
              <a:latin typeface="Arial" pitchFamily="34" charset="0"/>
              <a:ea typeface="바탕" pitchFamily="18" charset="-127"/>
              <a:cs typeface="Arial" pitchFamily="34" charset="0"/>
            </a:endParaRPr>
          </a:p>
        </p:txBody>
      </p:sp>
      <p:sp>
        <p:nvSpPr>
          <p:cNvPr id="461" name="직사각형 1062"/>
          <p:cNvSpPr>
            <a:spLocks noChangeArrowheads="1"/>
          </p:cNvSpPr>
          <p:nvPr/>
        </p:nvSpPr>
        <p:spPr bwMode="auto">
          <a:xfrm>
            <a:off x="123956" y="692502"/>
            <a:ext cx="4371844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प्राइमरी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462" name="직사각형 1063"/>
          <p:cNvSpPr>
            <a:spLocks noChangeArrowheads="1"/>
          </p:cNvSpPr>
          <p:nvPr/>
        </p:nvSpPr>
        <p:spPr bwMode="auto">
          <a:xfrm>
            <a:off x="31800" y="3276600"/>
            <a:ext cx="9036000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कार्य निर्देश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204" y="3685736"/>
            <a:ext cx="4072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100 % 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हाई वोल्टेज 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I</a:t>
            </a:r>
          </a:p>
          <a:p>
            <a:pPr marL="514350" indent="-514350">
              <a:buAutoNum type="arabicPeriod"/>
            </a:pP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100 % 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इंसुलेशन रेजिस्टेंस 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I</a:t>
            </a:r>
            <a:endParaRPr lang="en-IN" b="1" dirty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FontTx/>
              <a:buAutoNum type="arabicPeriod"/>
            </a:pP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100 % 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वाटेज टेस्टिंग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I</a:t>
            </a:r>
          </a:p>
        </p:txBody>
      </p:sp>
      <p:sp>
        <p:nvSpPr>
          <p:cNvPr id="37" name="직사각형 57"/>
          <p:cNvSpPr>
            <a:spLocks noChangeArrowheads="1"/>
          </p:cNvSpPr>
          <p:nvPr/>
        </p:nvSpPr>
        <p:spPr bwMode="auto">
          <a:xfrm>
            <a:off x="1461868" y="119799"/>
            <a:ext cx="60516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ctr"/>
            <a:r>
              <a:rPr lang="hi-IN" sz="2400" b="1" dirty="0">
                <a:solidFill>
                  <a:schemeClr val="tx2"/>
                </a:solidFill>
              </a:rPr>
              <a:t>कार्यस्थल</a:t>
            </a:r>
            <a:r>
              <a:rPr lang="en-IN" sz="2400" b="1" dirty="0">
                <a:solidFill>
                  <a:schemeClr val="tx2"/>
                </a:solidFill>
              </a:rPr>
              <a:t>:-</a:t>
            </a:r>
            <a:r>
              <a:rPr lang="hi-IN" sz="2400" b="1" dirty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सेफ्टी टेस्टिंग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असेंबली लाइन </a:t>
            </a:r>
            <a:r>
              <a:rPr lang="en-US" sz="2400" b="1" dirty="0" smtClean="0">
                <a:solidFill>
                  <a:schemeClr val="tx2"/>
                </a:solidFill>
              </a:rPr>
              <a:t>2</a:t>
            </a:r>
            <a:r>
              <a:rPr lang="en-US" sz="2400" b="1" baseline="30000" dirty="0" smtClean="0">
                <a:solidFill>
                  <a:schemeClr val="tx2"/>
                </a:solidFill>
              </a:rPr>
              <a:t>nd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 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7" name="직사각형 1054"/>
          <p:cNvSpPr/>
          <p:nvPr/>
        </p:nvSpPr>
        <p:spPr bwMode="auto">
          <a:xfrm>
            <a:off x="32238" y="76200"/>
            <a:ext cx="9035562" cy="6705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sz="1800" b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0800" y="171959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 smtClean="0">
                <a:solidFill>
                  <a:schemeClr val="tx2"/>
                </a:solidFill>
              </a:rPr>
              <a:t>:-</a:t>
            </a:r>
            <a:r>
              <a:rPr lang="hi-IN" sz="1400" b="1" dirty="0" smtClean="0">
                <a:solidFill>
                  <a:schemeClr val="tx2"/>
                </a:solidFill>
              </a:rPr>
              <a:t>मनीष</a:t>
            </a:r>
            <a:endParaRPr lang="en-IN" sz="1400" b="1" dirty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3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sp>
        <p:nvSpPr>
          <p:cNvPr id="14" name="직사각형 1062">
            <a:extLst>
              <a:ext uri="{FF2B5EF4-FFF2-40B4-BE49-F238E27FC236}">
                <a16:creationId xmlns="" xmlns:a16="http://schemas.microsoft.com/office/drawing/2014/main" id="{22991811-F078-460F-9165-1D83B85E2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703345"/>
            <a:ext cx="4479844" cy="37164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सेकण्डरी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5847E6-B28B-4475-B6A5-1AB73F8A8A83}"/>
              </a:ext>
            </a:extLst>
          </p:cNvPr>
          <p:cNvSpPr/>
          <p:nvPr/>
        </p:nvSpPr>
        <p:spPr>
          <a:xfrm>
            <a:off x="7086600" y="1719590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 smtClean="0">
                <a:solidFill>
                  <a:schemeClr val="tx2"/>
                </a:solidFill>
              </a:rPr>
              <a:t>:- </a:t>
            </a:r>
            <a:r>
              <a:rPr lang="hi-IN" sz="1400" b="1" dirty="0" smtClean="0">
                <a:solidFill>
                  <a:schemeClr val="tx2"/>
                </a:solidFill>
              </a:rPr>
              <a:t>मोसिन</a:t>
            </a:r>
            <a:endParaRPr lang="en-IN" sz="1400" b="1" dirty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1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11112" t="19444" r="18515" b="19445"/>
          <a:stretch>
            <a:fillRect/>
          </a:stretch>
        </p:blipFill>
        <p:spPr bwMode="auto">
          <a:xfrm>
            <a:off x="5598942" y="1295400"/>
            <a:ext cx="137682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 l="14539" t="5498" r="8381" b="8391"/>
          <a:stretch>
            <a:fillRect/>
          </a:stretch>
        </p:blipFill>
        <p:spPr bwMode="auto">
          <a:xfrm>
            <a:off x="5791200" y="3810001"/>
            <a:ext cx="2667000" cy="223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6553200" y="6096000"/>
            <a:ext cx="1142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1100" dirty="0" smtClean="0"/>
              <a:t>कण्ट्रोल पैनल</a:t>
            </a:r>
            <a:endParaRPr lang="en-US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4815" t="16667" r="22219" b="22222"/>
          <a:stretch>
            <a:fillRect/>
          </a:stretch>
        </p:blipFill>
        <p:spPr bwMode="auto">
          <a:xfrm>
            <a:off x="1143000" y="1295400"/>
            <a:ext cx="137922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4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 726"/>
          <p:cNvSpPr>
            <a:spLocks noChangeArrowheads="1"/>
          </p:cNvSpPr>
          <p:nvPr/>
        </p:nvSpPr>
        <p:spPr bwMode="auto">
          <a:xfrm>
            <a:off x="4267200" y="1664849"/>
            <a:ext cx="857250" cy="155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693" tIns="34347" rIns="0" bIns="0"/>
          <a:lstStyle/>
          <a:p>
            <a:pPr marL="327025" indent="-327025" defTabSz="871538" latinLnBrk="0"/>
            <a:endParaRPr kumimoji="0" lang="ko-KR" altLang="ko-KR" sz="12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8" name="Line 27"/>
          <p:cNvSpPr>
            <a:spLocks noChangeShapeType="1"/>
          </p:cNvSpPr>
          <p:nvPr/>
        </p:nvSpPr>
        <p:spPr bwMode="auto">
          <a:xfrm>
            <a:off x="76200" y="619718"/>
            <a:ext cx="8928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lIns="68425" tIns="34212" rIns="68425" bIns="34212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59" name="직사각형 38"/>
          <p:cNvSpPr>
            <a:spLocks noChangeArrowheads="1"/>
          </p:cNvSpPr>
          <p:nvPr/>
        </p:nvSpPr>
        <p:spPr bwMode="auto">
          <a:xfrm>
            <a:off x="104353" y="697605"/>
            <a:ext cx="4391447" cy="2578995"/>
          </a:xfrm>
          <a:prstGeom prst="rect">
            <a:avLst/>
          </a:prstGeom>
          <a:noFill/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lIns="68416" tIns="34208" rIns="68416" bIns="34208" anchor="ctr"/>
          <a:lstStyle/>
          <a:p>
            <a:pPr algn="ctr" defTabSz="684213" latinLnBrk="0"/>
            <a:endParaRPr kumimoji="0" lang="ko-KR" altLang="ko-KR" sz="1800" b="0">
              <a:solidFill>
                <a:srgbClr val="C00000"/>
              </a:solidFill>
              <a:latin typeface="Arial" pitchFamily="34" charset="0"/>
              <a:ea typeface="바탕" pitchFamily="18" charset="-127"/>
              <a:cs typeface="Arial" pitchFamily="34" charset="0"/>
            </a:endParaRPr>
          </a:p>
        </p:txBody>
      </p:sp>
      <p:sp>
        <p:nvSpPr>
          <p:cNvPr id="461" name="직사각형 1062"/>
          <p:cNvSpPr>
            <a:spLocks noChangeArrowheads="1"/>
          </p:cNvSpPr>
          <p:nvPr/>
        </p:nvSpPr>
        <p:spPr bwMode="auto">
          <a:xfrm>
            <a:off x="123956" y="692502"/>
            <a:ext cx="4371844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प्राइमरी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462" name="직사각형 1063"/>
          <p:cNvSpPr>
            <a:spLocks noChangeArrowheads="1"/>
          </p:cNvSpPr>
          <p:nvPr/>
        </p:nvSpPr>
        <p:spPr bwMode="auto">
          <a:xfrm>
            <a:off x="31800" y="3276600"/>
            <a:ext cx="9036000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कार्य निर्देश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204" y="3752671"/>
            <a:ext cx="3920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पफ प्रॉपर तरीके से फील होनी चाहिएI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पफ लीकेज न हो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और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ओवर फ्लो न हो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</p:txBody>
      </p:sp>
      <p:sp>
        <p:nvSpPr>
          <p:cNvPr id="37" name="직사각형 57"/>
          <p:cNvSpPr>
            <a:spLocks noChangeArrowheads="1"/>
          </p:cNvSpPr>
          <p:nvPr/>
        </p:nvSpPr>
        <p:spPr bwMode="auto">
          <a:xfrm>
            <a:off x="2484305" y="119799"/>
            <a:ext cx="39926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ctr"/>
            <a:r>
              <a:rPr lang="hi-IN" sz="2400" b="1" dirty="0">
                <a:solidFill>
                  <a:schemeClr val="tx2"/>
                </a:solidFill>
              </a:rPr>
              <a:t>कार्यस्थल</a:t>
            </a:r>
            <a:r>
              <a:rPr lang="en-IN" sz="2400" b="1" dirty="0">
                <a:solidFill>
                  <a:schemeClr val="tx2"/>
                </a:solidFill>
              </a:rPr>
              <a:t>:-</a:t>
            </a:r>
            <a:r>
              <a:rPr lang="hi-IN" sz="2400" b="1" dirty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पफ ऑपरेशन</a:t>
            </a:r>
            <a:r>
              <a:rPr lang="en-US" sz="2400" b="1" dirty="0" smtClean="0">
                <a:solidFill>
                  <a:schemeClr val="tx2"/>
                </a:solidFill>
              </a:rPr>
              <a:t> 1</a:t>
            </a:r>
            <a:r>
              <a:rPr lang="en-US" sz="2400" b="1" baseline="30000" dirty="0" smtClean="0">
                <a:solidFill>
                  <a:schemeClr val="tx2"/>
                </a:solidFill>
              </a:rPr>
              <a:t>st</a:t>
            </a:r>
            <a:r>
              <a:rPr lang="en-US" sz="2400" b="1" dirty="0" smtClean="0">
                <a:solidFill>
                  <a:schemeClr val="tx2"/>
                </a:solidFill>
              </a:rPr>
              <a:t>  </a:t>
            </a:r>
            <a:r>
              <a:rPr lang="hi-IN" sz="2400" b="1" dirty="0" smtClean="0">
                <a:solidFill>
                  <a:schemeClr val="tx2"/>
                </a:solidFill>
              </a:rPr>
              <a:t> 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7" name="직사각형 1054"/>
          <p:cNvSpPr/>
          <p:nvPr/>
        </p:nvSpPr>
        <p:spPr bwMode="auto">
          <a:xfrm>
            <a:off x="32238" y="76200"/>
            <a:ext cx="9035562" cy="6705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sz="1800" b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0800" y="171959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hi-IN" sz="1400" b="1" dirty="0" smtClean="0">
                <a:solidFill>
                  <a:schemeClr val="tx2"/>
                </a:solidFill>
              </a:rPr>
              <a:t>जीतू</a:t>
            </a:r>
            <a:endParaRPr lang="en-IN" sz="1400" b="1" dirty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4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sp>
        <p:nvSpPr>
          <p:cNvPr id="14" name="직사각형 1062">
            <a:extLst>
              <a:ext uri="{FF2B5EF4-FFF2-40B4-BE49-F238E27FC236}">
                <a16:creationId xmlns="" xmlns:a16="http://schemas.microsoft.com/office/drawing/2014/main" id="{22991811-F078-460F-9165-1D83B85E2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703345"/>
            <a:ext cx="4479844" cy="37164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सेकण्डरी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5847E6-B28B-4475-B6A5-1AB73F8A8A83}"/>
              </a:ext>
            </a:extLst>
          </p:cNvPr>
          <p:cNvSpPr/>
          <p:nvPr/>
        </p:nvSpPr>
        <p:spPr>
          <a:xfrm>
            <a:off x="7086600" y="1719590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 smtClean="0">
                <a:solidFill>
                  <a:schemeClr val="tx2"/>
                </a:solidFill>
              </a:rPr>
              <a:t>:- </a:t>
            </a:r>
            <a:r>
              <a:rPr lang="hi-IN" sz="1400" b="1" dirty="0" smtClean="0">
                <a:solidFill>
                  <a:schemeClr val="tx2"/>
                </a:solidFill>
              </a:rPr>
              <a:t>विवेक </a:t>
            </a:r>
            <a:endParaRPr lang="en-IN" sz="1400" b="1" dirty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1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 l="7143" t="14284" b="3173"/>
          <a:stretch>
            <a:fillRect/>
          </a:stretch>
        </p:blipFill>
        <p:spPr bwMode="auto">
          <a:xfrm>
            <a:off x="3886200" y="3810000"/>
            <a:ext cx="30861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8333" b="13889"/>
          <a:stretch>
            <a:fillRect/>
          </a:stretch>
        </p:blipFill>
        <p:spPr bwMode="auto">
          <a:xfrm>
            <a:off x="7086690" y="3810000"/>
            <a:ext cx="175251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24816" t="25000" r="25923" b="27778"/>
          <a:stretch>
            <a:fillRect/>
          </a:stretch>
        </p:blipFill>
        <p:spPr bwMode="auto">
          <a:xfrm>
            <a:off x="1143000" y="1295400"/>
            <a:ext cx="136166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l="22223" t="16609" r="25923" b="30613"/>
          <a:stretch>
            <a:fillRect/>
          </a:stretch>
        </p:blipFill>
        <p:spPr bwMode="auto">
          <a:xfrm>
            <a:off x="5638800" y="1295400"/>
            <a:ext cx="135081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4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 726"/>
          <p:cNvSpPr>
            <a:spLocks noChangeArrowheads="1"/>
          </p:cNvSpPr>
          <p:nvPr/>
        </p:nvSpPr>
        <p:spPr bwMode="auto">
          <a:xfrm>
            <a:off x="4267200" y="1664849"/>
            <a:ext cx="857250" cy="155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693" tIns="34347" rIns="0" bIns="0"/>
          <a:lstStyle/>
          <a:p>
            <a:pPr marL="327025" indent="-327025" defTabSz="871538" latinLnBrk="0"/>
            <a:endParaRPr kumimoji="0" lang="ko-KR" altLang="ko-KR" sz="12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8" name="Line 27"/>
          <p:cNvSpPr>
            <a:spLocks noChangeShapeType="1"/>
          </p:cNvSpPr>
          <p:nvPr/>
        </p:nvSpPr>
        <p:spPr bwMode="auto">
          <a:xfrm>
            <a:off x="76200" y="619718"/>
            <a:ext cx="8928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lIns="68425" tIns="34212" rIns="68425" bIns="34212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59" name="직사각형 38"/>
          <p:cNvSpPr>
            <a:spLocks noChangeArrowheads="1"/>
          </p:cNvSpPr>
          <p:nvPr/>
        </p:nvSpPr>
        <p:spPr bwMode="auto">
          <a:xfrm>
            <a:off x="104353" y="697605"/>
            <a:ext cx="4391447" cy="2578995"/>
          </a:xfrm>
          <a:prstGeom prst="rect">
            <a:avLst/>
          </a:prstGeom>
          <a:noFill/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lIns="68416" tIns="34208" rIns="68416" bIns="34208" anchor="ctr"/>
          <a:lstStyle/>
          <a:p>
            <a:pPr algn="ctr" defTabSz="684213" latinLnBrk="0"/>
            <a:endParaRPr kumimoji="0" lang="ko-KR" altLang="ko-KR" sz="1800" b="0">
              <a:solidFill>
                <a:srgbClr val="C00000"/>
              </a:solidFill>
              <a:latin typeface="Arial" pitchFamily="34" charset="0"/>
              <a:ea typeface="바탕" pitchFamily="18" charset="-127"/>
              <a:cs typeface="Arial" pitchFamily="34" charset="0"/>
            </a:endParaRPr>
          </a:p>
        </p:txBody>
      </p:sp>
      <p:sp>
        <p:nvSpPr>
          <p:cNvPr id="461" name="직사각형 1062"/>
          <p:cNvSpPr>
            <a:spLocks noChangeArrowheads="1"/>
          </p:cNvSpPr>
          <p:nvPr/>
        </p:nvSpPr>
        <p:spPr bwMode="auto">
          <a:xfrm>
            <a:off x="123956" y="692502"/>
            <a:ext cx="4371844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प्राइमरी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462" name="직사각형 1063"/>
          <p:cNvSpPr>
            <a:spLocks noChangeArrowheads="1"/>
          </p:cNvSpPr>
          <p:nvPr/>
        </p:nvSpPr>
        <p:spPr bwMode="auto">
          <a:xfrm>
            <a:off x="31800" y="3276600"/>
            <a:ext cx="9036000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कार्य निर्देश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204" y="3752671"/>
            <a:ext cx="3920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पफ प्रॉपर तरीके से फील होनी चाहिएI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पफ लीकेज न हो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और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</a:t>
            </a: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ओवर फ्लो न हो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</p:txBody>
      </p:sp>
      <p:sp>
        <p:nvSpPr>
          <p:cNvPr id="37" name="직사각형 57"/>
          <p:cNvSpPr>
            <a:spLocks noChangeArrowheads="1"/>
          </p:cNvSpPr>
          <p:nvPr/>
        </p:nvSpPr>
        <p:spPr bwMode="auto">
          <a:xfrm>
            <a:off x="2590800" y="119799"/>
            <a:ext cx="38411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ctr"/>
            <a:r>
              <a:rPr lang="hi-IN" sz="2400" b="1" dirty="0">
                <a:solidFill>
                  <a:schemeClr val="tx2"/>
                </a:solidFill>
              </a:rPr>
              <a:t>कार्यस्थल</a:t>
            </a:r>
            <a:r>
              <a:rPr lang="en-IN" sz="2400" b="1" dirty="0">
                <a:solidFill>
                  <a:schemeClr val="tx2"/>
                </a:solidFill>
              </a:rPr>
              <a:t>:-</a:t>
            </a:r>
            <a:r>
              <a:rPr lang="hi-IN" sz="2400" b="1" dirty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पफ ऑपरेशन</a:t>
            </a:r>
            <a:r>
              <a:rPr lang="en-US" sz="2400" b="1" dirty="0" smtClean="0">
                <a:solidFill>
                  <a:schemeClr val="tx2"/>
                </a:solidFill>
              </a:rPr>
              <a:t> 2</a:t>
            </a:r>
            <a:r>
              <a:rPr lang="en-US" sz="2400" b="1" baseline="30000" dirty="0" smtClean="0">
                <a:solidFill>
                  <a:schemeClr val="tx2"/>
                </a:solidFill>
              </a:rPr>
              <a:t>nd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endParaRPr lang="en-IN" sz="2400" b="1" dirty="0" smtClean="0">
              <a:solidFill>
                <a:schemeClr val="tx2"/>
              </a:solidFill>
            </a:endParaRPr>
          </a:p>
        </p:txBody>
      </p:sp>
      <p:sp>
        <p:nvSpPr>
          <p:cNvPr id="17" name="직사각형 1054"/>
          <p:cNvSpPr/>
          <p:nvPr/>
        </p:nvSpPr>
        <p:spPr bwMode="auto">
          <a:xfrm>
            <a:off x="32238" y="76200"/>
            <a:ext cx="9035562" cy="6705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sz="1800" b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0800" y="171959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hi-IN" sz="1400" b="1" dirty="0" smtClean="0">
                <a:solidFill>
                  <a:schemeClr val="tx2"/>
                </a:solidFill>
              </a:rPr>
              <a:t>आकाश </a:t>
            </a:r>
            <a:endParaRPr lang="en-IN" sz="1400" b="1" dirty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:- 3</a:t>
            </a:r>
            <a:r>
              <a:rPr lang="en-IN" sz="1400" b="1" dirty="0" smtClean="0">
                <a:solidFill>
                  <a:schemeClr val="tx2"/>
                </a:solidFill>
              </a:rPr>
              <a:t>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sp>
        <p:nvSpPr>
          <p:cNvPr id="14" name="직사각형 1062">
            <a:extLst>
              <a:ext uri="{FF2B5EF4-FFF2-40B4-BE49-F238E27FC236}">
                <a16:creationId xmlns="" xmlns:a16="http://schemas.microsoft.com/office/drawing/2014/main" id="{22991811-F078-460F-9165-1D83B85E2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703345"/>
            <a:ext cx="4479844" cy="37164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सेकण्डरी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5847E6-B28B-4475-B6A5-1AB73F8A8A83}"/>
              </a:ext>
            </a:extLst>
          </p:cNvPr>
          <p:cNvSpPr/>
          <p:nvPr/>
        </p:nvSpPr>
        <p:spPr>
          <a:xfrm>
            <a:off x="7086600" y="1719590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 smtClean="0">
                <a:solidFill>
                  <a:schemeClr val="tx2"/>
                </a:solidFill>
              </a:rPr>
              <a:t>:- </a:t>
            </a:r>
            <a:r>
              <a:rPr lang="hi-IN" sz="1400" b="1" dirty="0" smtClean="0">
                <a:solidFill>
                  <a:schemeClr val="tx2"/>
                </a:solidFill>
              </a:rPr>
              <a:t>विरेश  </a:t>
            </a:r>
            <a:endParaRPr lang="en-IN" sz="1400" b="1" dirty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1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 l="7143" t="14284" b="3173"/>
          <a:stretch>
            <a:fillRect/>
          </a:stretch>
        </p:blipFill>
        <p:spPr bwMode="auto">
          <a:xfrm>
            <a:off x="3886200" y="3810000"/>
            <a:ext cx="30861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/>
          <a:srcRect l="6667" t="28748" r="21667" b="7504"/>
          <a:stretch>
            <a:fillRect/>
          </a:stretch>
        </p:blipFill>
        <p:spPr bwMode="auto">
          <a:xfrm>
            <a:off x="7162800" y="3810000"/>
            <a:ext cx="1606176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l="14815" t="13889" r="14811" b="25000"/>
          <a:stretch>
            <a:fillRect/>
          </a:stretch>
        </p:blipFill>
        <p:spPr bwMode="auto">
          <a:xfrm>
            <a:off x="5613009" y="1295400"/>
            <a:ext cx="136275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 t="16609" r="22219" b="19502"/>
          <a:stretch>
            <a:fillRect/>
          </a:stretch>
        </p:blipFill>
        <p:spPr bwMode="auto">
          <a:xfrm>
            <a:off x="1083212" y="1295400"/>
            <a:ext cx="138831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4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 726"/>
          <p:cNvSpPr>
            <a:spLocks noChangeArrowheads="1"/>
          </p:cNvSpPr>
          <p:nvPr/>
        </p:nvSpPr>
        <p:spPr bwMode="auto">
          <a:xfrm>
            <a:off x="4267200" y="1664849"/>
            <a:ext cx="857250" cy="155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693" tIns="34347" rIns="0" bIns="0"/>
          <a:lstStyle/>
          <a:p>
            <a:pPr marL="327025" indent="-327025" defTabSz="871538" latinLnBrk="0"/>
            <a:endParaRPr kumimoji="0" lang="ko-KR" altLang="ko-KR" sz="1200" b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8" name="Line 27"/>
          <p:cNvSpPr>
            <a:spLocks noChangeShapeType="1"/>
          </p:cNvSpPr>
          <p:nvPr/>
        </p:nvSpPr>
        <p:spPr bwMode="auto">
          <a:xfrm>
            <a:off x="76200" y="619718"/>
            <a:ext cx="8928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lIns="68425" tIns="34212" rIns="68425" bIns="34212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59" name="직사각형 38"/>
          <p:cNvSpPr>
            <a:spLocks noChangeArrowheads="1"/>
          </p:cNvSpPr>
          <p:nvPr/>
        </p:nvSpPr>
        <p:spPr bwMode="auto">
          <a:xfrm>
            <a:off x="104353" y="697605"/>
            <a:ext cx="4391447" cy="2578995"/>
          </a:xfrm>
          <a:prstGeom prst="rect">
            <a:avLst/>
          </a:prstGeom>
          <a:noFill/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lIns="68416" tIns="34208" rIns="68416" bIns="34208" anchor="ctr"/>
          <a:lstStyle/>
          <a:p>
            <a:pPr algn="ctr" defTabSz="684213" latinLnBrk="0"/>
            <a:endParaRPr kumimoji="0" lang="ko-KR" altLang="ko-KR" sz="1800" b="0">
              <a:solidFill>
                <a:srgbClr val="C00000"/>
              </a:solidFill>
              <a:latin typeface="Arial" pitchFamily="34" charset="0"/>
              <a:ea typeface="바탕" pitchFamily="18" charset="-127"/>
              <a:cs typeface="Arial" pitchFamily="34" charset="0"/>
            </a:endParaRPr>
          </a:p>
        </p:txBody>
      </p:sp>
      <p:sp>
        <p:nvSpPr>
          <p:cNvPr id="461" name="직사각형 1062"/>
          <p:cNvSpPr>
            <a:spLocks noChangeArrowheads="1"/>
          </p:cNvSpPr>
          <p:nvPr/>
        </p:nvSpPr>
        <p:spPr bwMode="auto">
          <a:xfrm>
            <a:off x="123956" y="692502"/>
            <a:ext cx="4371844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प्राइमरी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462" name="직사각형 1063"/>
          <p:cNvSpPr>
            <a:spLocks noChangeArrowheads="1"/>
          </p:cNvSpPr>
          <p:nvPr/>
        </p:nvSpPr>
        <p:spPr bwMode="auto">
          <a:xfrm>
            <a:off x="31800" y="3276600"/>
            <a:ext cx="9036000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कार्य निर्देश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204" y="3752671"/>
            <a:ext cx="3920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वायर लूज़ न हो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I</a:t>
            </a:r>
          </a:p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वायर के सही कनेक्शन हो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I</a:t>
            </a:r>
          </a:p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सभी वायर को टाई बेल्ट से बंधा हो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I</a:t>
            </a:r>
          </a:p>
        </p:txBody>
      </p:sp>
      <p:sp>
        <p:nvSpPr>
          <p:cNvPr id="37" name="직사각형 57"/>
          <p:cNvSpPr>
            <a:spLocks noChangeArrowheads="1"/>
          </p:cNvSpPr>
          <p:nvPr/>
        </p:nvSpPr>
        <p:spPr bwMode="auto">
          <a:xfrm>
            <a:off x="1419664" y="119799"/>
            <a:ext cx="58256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ctr"/>
            <a:r>
              <a:rPr lang="hi-IN" sz="2400" b="1" dirty="0">
                <a:solidFill>
                  <a:schemeClr val="tx2"/>
                </a:solidFill>
              </a:rPr>
              <a:t>कार्यस्थल</a:t>
            </a:r>
            <a:r>
              <a:rPr lang="en-IN" sz="2400" b="1" dirty="0">
                <a:solidFill>
                  <a:schemeClr val="tx2"/>
                </a:solidFill>
              </a:rPr>
              <a:t>:-</a:t>
            </a:r>
            <a:r>
              <a:rPr lang="hi-IN" sz="2400" b="1" dirty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कनेक्शन चेकिंग असेंबली लाइन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7" name="직사각형 1054"/>
          <p:cNvSpPr/>
          <p:nvPr/>
        </p:nvSpPr>
        <p:spPr bwMode="auto">
          <a:xfrm>
            <a:off x="32238" y="76200"/>
            <a:ext cx="9035562" cy="6705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sz="1800" b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0800" y="171959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 smtClean="0">
                <a:solidFill>
                  <a:schemeClr val="tx2"/>
                </a:solidFill>
              </a:rPr>
              <a:t>नाम </a:t>
            </a:r>
            <a:r>
              <a:rPr lang="en-IN" sz="1400" b="1" dirty="0" smtClean="0">
                <a:solidFill>
                  <a:schemeClr val="tx2"/>
                </a:solidFill>
              </a:rPr>
              <a:t>:- 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अरविंद</a:t>
            </a:r>
            <a:r>
              <a:rPr lang="hi-IN" sz="1400" b="1" dirty="0" smtClean="0">
                <a:solidFill>
                  <a:schemeClr val="tx2"/>
                </a:solidFill>
              </a:rPr>
              <a:t> </a:t>
            </a:r>
            <a:endParaRPr lang="en-IN" sz="1400" b="1" dirty="0" smtClean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 smtClean="0">
                <a:solidFill>
                  <a:schemeClr val="tx2"/>
                </a:solidFill>
              </a:rPr>
              <a:t>अनुभव</a:t>
            </a:r>
            <a:r>
              <a:rPr lang="en-IN" sz="1400" b="1" dirty="0" smtClean="0">
                <a:solidFill>
                  <a:schemeClr val="tx2"/>
                </a:solidFill>
              </a:rPr>
              <a:t>:- 1 </a:t>
            </a:r>
            <a:r>
              <a:rPr lang="hi-IN" sz="1400" b="1" dirty="0" smtClean="0">
                <a:solidFill>
                  <a:schemeClr val="tx2"/>
                </a:solidFill>
              </a:rPr>
              <a:t>साल </a:t>
            </a:r>
            <a:endParaRPr lang="hi-IN" sz="1400" b="1" dirty="0">
              <a:solidFill>
                <a:schemeClr val="tx2"/>
              </a:solidFill>
            </a:endParaRPr>
          </a:p>
        </p:txBody>
      </p:sp>
      <p:sp>
        <p:nvSpPr>
          <p:cNvPr id="14" name="직사각형 1062">
            <a:extLst>
              <a:ext uri="{FF2B5EF4-FFF2-40B4-BE49-F238E27FC236}">
                <a16:creationId xmlns="" xmlns:a16="http://schemas.microsoft.com/office/drawing/2014/main" id="{22991811-F078-460F-9165-1D83B85E2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703345"/>
            <a:ext cx="4479844" cy="37164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सेकण्डरी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5847E6-B28B-4475-B6A5-1AB73F8A8A83}"/>
              </a:ext>
            </a:extLst>
          </p:cNvPr>
          <p:cNvSpPr/>
          <p:nvPr/>
        </p:nvSpPr>
        <p:spPr>
          <a:xfrm>
            <a:off x="7086600" y="1719590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 smtClean="0">
                <a:solidFill>
                  <a:schemeClr val="tx2"/>
                </a:solidFill>
              </a:rPr>
              <a:t>नाम </a:t>
            </a:r>
            <a:r>
              <a:rPr lang="en-IN" sz="1400" b="1" dirty="0" smtClean="0">
                <a:solidFill>
                  <a:schemeClr val="tx2"/>
                </a:solidFill>
              </a:rPr>
              <a:t>:- 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रजत</a:t>
            </a:r>
            <a:r>
              <a:rPr lang="hi-IN" sz="1400" b="1" dirty="0" smtClean="0">
                <a:solidFill>
                  <a:schemeClr val="tx2"/>
                </a:solidFill>
              </a:rPr>
              <a:t> </a:t>
            </a:r>
            <a:endParaRPr lang="en-IN" sz="1400" b="1" dirty="0" smtClean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 smtClean="0">
                <a:solidFill>
                  <a:schemeClr val="tx2"/>
                </a:solidFill>
              </a:rPr>
              <a:t>अनुभव</a:t>
            </a:r>
            <a:r>
              <a:rPr lang="en-IN" sz="1400" b="1" dirty="0" smtClean="0">
                <a:solidFill>
                  <a:schemeClr val="tx2"/>
                </a:solidFill>
              </a:rPr>
              <a:t>:- 1 </a:t>
            </a:r>
            <a:r>
              <a:rPr lang="hi-IN" sz="1400" b="1" dirty="0" smtClean="0">
                <a:solidFill>
                  <a:schemeClr val="tx2"/>
                </a:solidFill>
              </a:rPr>
              <a:t>साल </a:t>
            </a:r>
            <a:endParaRPr lang="hi-IN" sz="1400" b="1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704" t="33333" r="14811" b="8333"/>
          <a:stretch>
            <a:fillRect/>
          </a:stretch>
        </p:blipFill>
        <p:spPr bwMode="auto">
          <a:xfrm>
            <a:off x="3886200" y="3733800"/>
            <a:ext cx="2362200" cy="225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t="7308" b="17692"/>
          <a:stretch>
            <a:fillRect/>
          </a:stretch>
        </p:blipFill>
        <p:spPr bwMode="auto">
          <a:xfrm rot="16200000">
            <a:off x="6367623" y="3690776"/>
            <a:ext cx="2273105" cy="235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4278" y="1295400"/>
            <a:ext cx="1369922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600" y="1295400"/>
            <a:ext cx="141019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ine 27"/>
          <p:cNvSpPr>
            <a:spLocks noChangeShapeType="1"/>
          </p:cNvSpPr>
          <p:nvPr/>
        </p:nvSpPr>
        <p:spPr bwMode="auto">
          <a:xfrm>
            <a:off x="76200" y="619718"/>
            <a:ext cx="8928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lIns="68425" tIns="34212" rIns="68425" bIns="34212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59" name="직사각형 38"/>
          <p:cNvSpPr>
            <a:spLocks noChangeArrowheads="1"/>
          </p:cNvSpPr>
          <p:nvPr/>
        </p:nvSpPr>
        <p:spPr bwMode="auto">
          <a:xfrm>
            <a:off x="104353" y="697605"/>
            <a:ext cx="4391447" cy="2578995"/>
          </a:xfrm>
          <a:prstGeom prst="rect">
            <a:avLst/>
          </a:prstGeom>
          <a:noFill/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lIns="68416" tIns="34208" rIns="68416" bIns="34208" anchor="ctr"/>
          <a:lstStyle/>
          <a:p>
            <a:pPr algn="ctr" defTabSz="684213" latinLnBrk="0"/>
            <a:endParaRPr kumimoji="0" lang="ko-KR" altLang="ko-KR" sz="1800" b="0">
              <a:solidFill>
                <a:srgbClr val="C00000"/>
              </a:solidFill>
              <a:latin typeface="Arial" pitchFamily="34" charset="0"/>
              <a:ea typeface="바탕" pitchFamily="18" charset="-127"/>
              <a:cs typeface="Arial" pitchFamily="34" charset="0"/>
            </a:endParaRPr>
          </a:p>
        </p:txBody>
      </p:sp>
      <p:sp>
        <p:nvSpPr>
          <p:cNvPr id="461" name="직사각형 1062"/>
          <p:cNvSpPr>
            <a:spLocks noChangeArrowheads="1"/>
          </p:cNvSpPr>
          <p:nvPr/>
        </p:nvSpPr>
        <p:spPr bwMode="auto">
          <a:xfrm>
            <a:off x="123956" y="692502"/>
            <a:ext cx="4371844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प्राइमरी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462" name="직사각형 1063"/>
          <p:cNvSpPr>
            <a:spLocks noChangeArrowheads="1"/>
          </p:cNvSpPr>
          <p:nvPr/>
        </p:nvSpPr>
        <p:spPr bwMode="auto">
          <a:xfrm>
            <a:off x="31800" y="3276600"/>
            <a:ext cx="9036000" cy="38399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कार्य निर्देश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204" y="3752671"/>
            <a:ext cx="39201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hi-IN" b="1" dirty="0" smtClean="0">
                <a:solidFill>
                  <a:schemeClr val="tx2"/>
                </a:solidFill>
                <a:latin typeface="Agra" pitchFamily="2" charset="0"/>
              </a:rPr>
              <a:t>टैंक में किसी भी जगह से लीकेज न हो</a:t>
            </a:r>
            <a:r>
              <a:rPr lang="en-US" b="1" dirty="0" smtClean="0">
                <a:solidFill>
                  <a:schemeClr val="tx2"/>
                </a:solidFill>
                <a:latin typeface="Agra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Agra" pitchFamily="2" charset="0"/>
              </a:rPr>
              <a:t>I (5~8 Bar)</a:t>
            </a:r>
            <a:endParaRPr lang="en-US" b="1" dirty="0" smtClean="0">
              <a:solidFill>
                <a:schemeClr val="tx2"/>
              </a:solidFill>
              <a:latin typeface="Agra" pitchFamily="2" charset="0"/>
            </a:endParaRPr>
          </a:p>
        </p:txBody>
      </p:sp>
      <p:sp>
        <p:nvSpPr>
          <p:cNvPr id="37" name="직사각형 57"/>
          <p:cNvSpPr>
            <a:spLocks noChangeArrowheads="1"/>
          </p:cNvSpPr>
          <p:nvPr/>
        </p:nvSpPr>
        <p:spPr bwMode="auto">
          <a:xfrm>
            <a:off x="2209800" y="119799"/>
            <a:ext cx="45865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ctr"/>
            <a:r>
              <a:rPr lang="hi-IN" sz="2400" b="1" dirty="0">
                <a:solidFill>
                  <a:schemeClr val="tx2"/>
                </a:solidFill>
              </a:rPr>
              <a:t>कार्यस्थल</a:t>
            </a:r>
            <a:r>
              <a:rPr lang="en-IN" sz="2400" b="1" dirty="0">
                <a:solidFill>
                  <a:schemeClr val="tx2"/>
                </a:solidFill>
              </a:rPr>
              <a:t>:-</a:t>
            </a:r>
            <a:r>
              <a:rPr lang="hi-IN" sz="2400" b="1" dirty="0">
                <a:solidFill>
                  <a:schemeClr val="tx2"/>
                </a:solidFill>
              </a:rPr>
              <a:t> </a:t>
            </a:r>
            <a:r>
              <a:rPr lang="hi-IN" sz="2400" b="1" dirty="0" smtClean="0">
                <a:solidFill>
                  <a:schemeClr val="tx2"/>
                </a:solidFill>
              </a:rPr>
              <a:t>आफ्टर लीकेज टेस्टिंग 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7" name="직사각형 1054"/>
          <p:cNvSpPr/>
          <p:nvPr/>
        </p:nvSpPr>
        <p:spPr bwMode="auto">
          <a:xfrm>
            <a:off x="32238" y="76200"/>
            <a:ext cx="9035562" cy="6705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ko-KR" altLang="en-US" sz="1800" b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0800" y="179579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नाम 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hi-IN" sz="1400" b="1" dirty="0">
                <a:solidFill>
                  <a:schemeClr val="tx2"/>
                </a:solidFill>
              </a:rPr>
              <a:t>रवि</a:t>
            </a:r>
            <a:endParaRPr lang="en-IN" sz="1400" b="1" dirty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>
                <a:solidFill>
                  <a:schemeClr val="tx2"/>
                </a:solidFill>
              </a:rPr>
              <a:t>अनुभव</a:t>
            </a:r>
            <a:r>
              <a:rPr lang="en-IN" sz="1400" b="1" dirty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4 </a:t>
            </a:r>
            <a:r>
              <a:rPr lang="hi-IN" sz="1400" b="1" dirty="0">
                <a:solidFill>
                  <a:schemeClr val="tx2"/>
                </a:solidFill>
              </a:rPr>
              <a:t>साल </a:t>
            </a:r>
          </a:p>
        </p:txBody>
      </p:sp>
      <p:sp>
        <p:nvSpPr>
          <p:cNvPr id="14" name="직사각형 1062">
            <a:extLst>
              <a:ext uri="{FF2B5EF4-FFF2-40B4-BE49-F238E27FC236}">
                <a16:creationId xmlns="" xmlns:a16="http://schemas.microsoft.com/office/drawing/2014/main" id="{22991811-F078-460F-9165-1D83B85E2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703345"/>
            <a:ext cx="4479844" cy="37164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lIns="68416" tIns="34208" rIns="68416" bIns="34208" anchor="ctr"/>
          <a:lstStyle/>
          <a:p>
            <a:pPr algn="ctr" defTabSz="684213">
              <a:defRPr/>
            </a:pPr>
            <a:r>
              <a:rPr lang="hi-IN" altLang="ko-KR" b="1" dirty="0">
                <a:solidFill>
                  <a:schemeClr val="tx2"/>
                </a:solidFill>
              </a:rPr>
              <a:t>सेकण्डरी क्वालिटी इंस्पेक्टर विवरण</a:t>
            </a:r>
            <a:endParaRPr lang="pl-PL" altLang="ko-KR" b="1" dirty="0">
              <a:solidFill>
                <a:schemeClr val="tx2"/>
              </a:solidFill>
              <a:latin typeface="Arial" pitchFamily="34" charset="0"/>
              <a:ea typeface="Gulim" pitchFamily="50" charset="-127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5847E6-B28B-4475-B6A5-1AB73F8A8A83}"/>
              </a:ext>
            </a:extLst>
          </p:cNvPr>
          <p:cNvSpPr/>
          <p:nvPr/>
        </p:nvSpPr>
        <p:spPr>
          <a:xfrm>
            <a:off x="7086600" y="179579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hi-IN" sz="1400" b="1" dirty="0" smtClean="0">
                <a:solidFill>
                  <a:schemeClr val="tx2"/>
                </a:solidFill>
              </a:rPr>
              <a:t>नाम </a:t>
            </a:r>
            <a:r>
              <a:rPr lang="en-IN" sz="1400" b="1" dirty="0" smtClean="0">
                <a:solidFill>
                  <a:schemeClr val="tx2"/>
                </a:solidFill>
              </a:rPr>
              <a:t>:- 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i-IN" sz="1400" b="1" dirty="0" smtClean="0">
                <a:solidFill>
                  <a:schemeClr val="accent1">
                    <a:lumMod val="50000"/>
                  </a:schemeClr>
                </a:solidFill>
              </a:rPr>
              <a:t>सुमित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IN" sz="1400" b="1" dirty="0" smtClean="0">
              <a:solidFill>
                <a:schemeClr val="tx2"/>
              </a:solidFill>
            </a:endParaRPr>
          </a:p>
          <a:p>
            <a:pPr marL="457200" indent="-457200"/>
            <a:r>
              <a:rPr lang="hi-IN" sz="1400" b="1" dirty="0" smtClean="0">
                <a:solidFill>
                  <a:schemeClr val="tx2"/>
                </a:solidFill>
              </a:rPr>
              <a:t>अनुभव</a:t>
            </a:r>
            <a:r>
              <a:rPr lang="en-IN" sz="1400" b="1" dirty="0" smtClean="0">
                <a:solidFill>
                  <a:schemeClr val="tx2"/>
                </a:solidFill>
              </a:rPr>
              <a:t>:- </a:t>
            </a:r>
            <a:r>
              <a:rPr lang="en-IN" sz="1400" b="1" dirty="0" smtClean="0">
                <a:solidFill>
                  <a:schemeClr val="tx2"/>
                </a:solidFill>
              </a:rPr>
              <a:t>2 </a:t>
            </a:r>
            <a:r>
              <a:rPr lang="hi-IN" sz="1400" b="1" dirty="0" smtClean="0">
                <a:solidFill>
                  <a:schemeClr val="tx2"/>
                </a:solidFill>
              </a:rPr>
              <a:t>साल </a:t>
            </a:r>
            <a:endParaRPr lang="hi-IN" sz="1400" b="1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810000"/>
            <a:ext cx="19812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27038" t="2026" r="25048" b="28530"/>
          <a:stretch>
            <a:fillRect/>
          </a:stretch>
        </p:blipFill>
        <p:spPr bwMode="auto">
          <a:xfrm>
            <a:off x="1143000" y="13716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159" t="12965" r="18065" b="66185"/>
          <a:stretch/>
        </p:blipFill>
        <p:spPr>
          <a:xfrm>
            <a:off x="5564278" y="1371599"/>
            <a:ext cx="1369922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588</Words>
  <Application>Microsoft Office PowerPoint</Application>
  <PresentationFormat>On-screen Show (4:3)</PresentationFormat>
  <Paragraphs>127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Vikram Parmar</dc:creator>
  <cp:lastModifiedBy>nitish</cp:lastModifiedBy>
  <cp:revision>94</cp:revision>
  <dcterms:created xsi:type="dcterms:W3CDTF">2006-08-16T00:00:00Z</dcterms:created>
  <dcterms:modified xsi:type="dcterms:W3CDTF">2021-07-21T11:31:34Z</dcterms:modified>
</cp:coreProperties>
</file>